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84" r:id="rId2"/>
    <p:sldId id="256" r:id="rId3"/>
    <p:sldId id="294" r:id="rId4"/>
    <p:sldId id="298" r:id="rId5"/>
    <p:sldId id="299" r:id="rId6"/>
    <p:sldId id="301" r:id="rId7"/>
    <p:sldId id="300" r:id="rId8"/>
    <p:sldId id="302" r:id="rId9"/>
    <p:sldId id="303" r:id="rId10"/>
    <p:sldId id="304" r:id="rId11"/>
    <p:sldId id="305" r:id="rId12"/>
    <p:sldId id="307" r:id="rId13"/>
    <p:sldId id="306" r:id="rId14"/>
    <p:sldId id="309" r:id="rId15"/>
    <p:sldId id="308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0" r:id="rId2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DC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43" autoAdjust="0"/>
    <p:restoredTop sz="94689" autoAdjust="0"/>
  </p:normalViewPr>
  <p:slideViewPr>
    <p:cSldViewPr snapToObjects="1">
      <p:cViewPr varScale="1">
        <p:scale>
          <a:sx n="101" d="100"/>
          <a:sy n="101" d="100"/>
        </p:scale>
        <p:origin x="114" y="1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9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0" d="100"/>
        <a:sy n="130" d="100"/>
      </p:scale>
      <p:origin x="0" y="-539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6496715-E9F1-416F-BD64-F547D72D1679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756A2ED-597B-4D8E-8CB6-BF2AB7121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279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63795-15C4-4AFF-B07B-E55BC49B2876}" type="datetime1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BD57C-A711-49FA-9577-F4CEE7F72CF1}" type="datetime1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4BF8E-B9E5-4919-B8C9-AAD5A068758D}" type="datetime1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EF87-A5B4-4AE7-916F-FEDD8D0F4CBD}" type="datetime1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73E0B-3AEF-435C-AAC9-6BBF0686126C}" type="datetime1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8293E-A63D-4B95-99B5-2841FB05E465}" type="datetime1">
              <a:rPr lang="en-US" smtClean="0"/>
              <a:t>9/30/2020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852E5-4ED4-4C50-9F30-6BB3F38ED69E}" type="datetime1">
              <a:rPr lang="en-US" smtClean="0"/>
              <a:t>9/30/2020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99C0D-FAB6-45A8-B7F9-043E86CAB89D}" type="datetime1">
              <a:rPr lang="en-US" smtClean="0"/>
              <a:t>9/30/2020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1E7F4-CD1A-49DD-AEBC-6B44499F815F}" type="datetime1">
              <a:rPr lang="en-US" smtClean="0"/>
              <a:t>9/30/2020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99DDA-A4FA-4FEB-BE0F-D0288985C6EA}" type="datetime1">
              <a:rPr lang="en-US" smtClean="0"/>
              <a:t>9/30/2020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4A5F1-B93F-4E77-ADBB-B19E89B7072C}" type="datetime1">
              <a:rPr lang="en-US" smtClean="0"/>
              <a:t>9/30/2020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1C9B9-A4A9-40B0-AC02-FFF814904B31}" type="datetime1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962400" y="6527884"/>
            <a:ext cx="108234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i="1" dirty="0" smtClean="0"/>
              <a:t>Computer Vision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457200" y="6527884"/>
            <a:ext cx="156485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i="1" dirty="0" smtClean="0"/>
              <a:t>Colorado School of Mines</a:t>
            </a:r>
            <a:endParaRPr lang="en-US" sz="1050" i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6.emf"/><Relationship Id="rId4" Type="http://schemas.openxmlformats.org/officeDocument/2006/relationships/image" Target="../media/image7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8" r="8957"/>
          <a:stretch/>
        </p:blipFill>
        <p:spPr>
          <a:xfrm>
            <a:off x="0" y="0"/>
            <a:ext cx="9103656" cy="6858000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33400" y="304800"/>
            <a:ext cx="7772400" cy="182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Colorado School of Mines</a:t>
            </a:r>
          </a:p>
          <a:p>
            <a:r>
              <a:rPr 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/>
            </a:r>
            <a:br>
              <a:rPr 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Computer Vision</a:t>
            </a:r>
            <a:endParaRPr lang="en-US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304800" y="5410200"/>
            <a:ext cx="8610600" cy="1371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Professor William Hoff</a:t>
            </a:r>
          </a:p>
          <a:p>
            <a:pPr marL="0" indent="0" algn="ctr"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Dept of Computer Science</a:t>
            </a:r>
          </a:p>
          <a:p>
            <a:pPr marL="0" indent="0" algn="ctr"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http://inside.mines.edu/~whoff/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74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Mouse callback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function is called when there is a mouse event</a:t>
            </a:r>
          </a:p>
          <a:p>
            <a:pPr lvl="1"/>
            <a:r>
              <a:rPr lang="en-US" dirty="0" smtClean="0"/>
              <a:t>It appends the (</a:t>
            </a:r>
            <a:r>
              <a:rPr lang="en-US" dirty="0" err="1" smtClean="0"/>
              <a:t>x,y</a:t>
            </a:r>
            <a:r>
              <a:rPr lang="en-US" dirty="0" smtClean="0"/>
              <a:t>) location of the mouse click to a list</a:t>
            </a:r>
          </a:p>
          <a:p>
            <a:pPr lvl="1"/>
            <a:r>
              <a:rPr lang="en-US" dirty="0" smtClean="0"/>
              <a:t>It also displays the location of the click on the image in the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838200" y="3429000"/>
            <a:ext cx="6553200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Mouse callback function. Appends the </a:t>
            </a:r>
            <a:r>
              <a:rPr kumimoji="0" lang="en-US" altLang="en-US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x,y</a:t>
            </a: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location of mouse click to a list.</a:t>
            </a:r>
            <a:b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def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Inconsolata"/>
              </a:rPr>
              <a:t>get_xy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(event, x, y,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Inconsolata"/>
              </a:rPr>
              <a:t>flags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param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):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if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event == cv2.EVENT_LBUTTONDOWN: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window_name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image,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point_list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param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</a:t>
            </a: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Unpack parameters</a:t>
            </a:r>
            <a:b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cv2.rectangle(image,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pt1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=(x-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15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y-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15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pt2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=(x+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15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y+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15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color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0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0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255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      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thickness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3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cv2.putText(image,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Inconsolata"/>
              </a:rPr>
              <a:t>str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Inconsolata"/>
              </a:rPr>
              <a:t>len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point_list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)),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org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=(x,y-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15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color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0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0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255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        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fontFace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=cv2.FONT_HERSHEY_SIMPLEX,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fontScale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1.5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thickness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2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cv2.imshow(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window_name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image)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point_list.append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x,y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))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18614" y="3886200"/>
            <a:ext cx="94295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 err="1"/>
              <a:t>g</a:t>
            </a:r>
            <a:r>
              <a:rPr lang="en-US" dirty="0" err="1" smtClean="0"/>
              <a:t>et_xy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96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left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627" y="1219200"/>
            <a:ext cx="6298746" cy="49046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" y="3200400"/>
            <a:ext cx="83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Points on left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62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627" y="1219200"/>
            <a:ext cx="6298746" cy="49046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center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1000" y="3200400"/>
            <a:ext cx="83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Points on center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4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Left-to-center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907" y="1219200"/>
            <a:ext cx="8229600" cy="4906963"/>
          </a:xfrm>
        </p:spPr>
        <p:txBody>
          <a:bodyPr/>
          <a:lstStyle/>
          <a:p>
            <a:r>
              <a:rPr lang="en-US" dirty="0" smtClean="0"/>
              <a:t>The program prints these (</a:t>
            </a:r>
            <a:r>
              <a:rPr lang="en-US" dirty="0" err="1" smtClean="0"/>
              <a:t>x,y</a:t>
            </a:r>
            <a:r>
              <a:rPr lang="en-US" dirty="0" smtClean="0"/>
              <a:t>) points when you exit</a:t>
            </a:r>
          </a:p>
          <a:p>
            <a:pPr lvl="1"/>
            <a:r>
              <a:rPr lang="en-US" dirty="0" smtClean="0"/>
              <a:t>These are corresponding points</a:t>
            </a:r>
          </a:p>
          <a:p>
            <a:pPr lvl="1"/>
            <a:r>
              <a:rPr lang="en-US" dirty="0" smtClean="0"/>
              <a:t>You can copy them to another program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09282" y="3124200"/>
            <a:ext cx="7391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/>
              <a:t>PtsA</a:t>
            </a:r>
            <a:r>
              <a:rPr lang="en-US" sz="2000" dirty="0"/>
              <a:t>: </a:t>
            </a:r>
            <a:endParaRPr lang="en-US" sz="2000" dirty="0" smtClean="0"/>
          </a:p>
          <a:p>
            <a:r>
              <a:rPr lang="en-US" sz="2000" dirty="0" smtClean="0"/>
              <a:t>[(</a:t>
            </a:r>
            <a:r>
              <a:rPr lang="en-US" sz="2000" dirty="0"/>
              <a:t>1345, 1183), (1542, 196), (1905, 128), (1564, 1457), (2260, 1382), (2150, 725), (1656, 526), (1663, 1000</a:t>
            </a:r>
            <a:r>
              <a:rPr lang="en-US" sz="2000" dirty="0" smtClean="0"/>
              <a:t>)]</a:t>
            </a:r>
          </a:p>
          <a:p>
            <a:endParaRPr lang="en-US" sz="2000" dirty="0"/>
          </a:p>
          <a:p>
            <a:r>
              <a:rPr lang="en-US" sz="2000" dirty="0" err="1"/>
              <a:t>PtsB</a:t>
            </a:r>
            <a:r>
              <a:rPr lang="en-US" sz="2000" dirty="0"/>
              <a:t>: </a:t>
            </a:r>
            <a:endParaRPr lang="en-US" sz="2000" dirty="0" smtClean="0"/>
          </a:p>
          <a:p>
            <a:r>
              <a:rPr lang="en-US" sz="2000" dirty="0" smtClean="0"/>
              <a:t>[(</a:t>
            </a:r>
            <a:r>
              <a:rPr lang="en-US" sz="2000" dirty="0"/>
              <a:t>162, 1183), (471, 185), (825, 187), (379, 1476), (1031, 1389), (992, 785), (562, 537), (523, 1007)]</a:t>
            </a:r>
          </a:p>
        </p:txBody>
      </p:sp>
    </p:spTree>
    <p:extLst>
      <p:ext uri="{BB962C8B-B14F-4D97-AF65-F5344CB8AC3E}">
        <p14:creationId xmlns:p14="http://schemas.microsoft.com/office/powerpoint/2010/main" val="329342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627" y="1214772"/>
            <a:ext cx="6304433" cy="49090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right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1000" y="3200400"/>
            <a:ext cx="83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Points on right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76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627" y="1214772"/>
            <a:ext cx="6304433" cy="49090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center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1000" y="3200400"/>
            <a:ext cx="83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Points on center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0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Right-to-center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907" y="1219200"/>
            <a:ext cx="8229600" cy="4906963"/>
          </a:xfrm>
        </p:spPr>
        <p:txBody>
          <a:bodyPr/>
          <a:lstStyle/>
          <a:p>
            <a:r>
              <a:rPr lang="en-US" dirty="0" smtClean="0"/>
              <a:t>The program prints these (</a:t>
            </a:r>
            <a:r>
              <a:rPr lang="en-US" dirty="0" err="1" smtClean="0"/>
              <a:t>x,y</a:t>
            </a:r>
            <a:r>
              <a:rPr lang="en-US" dirty="0" smtClean="0"/>
              <a:t>) points when you exit</a:t>
            </a:r>
          </a:p>
          <a:p>
            <a:pPr lvl="1"/>
            <a:r>
              <a:rPr lang="en-US" dirty="0" smtClean="0"/>
              <a:t>These are corresponding points</a:t>
            </a:r>
          </a:p>
          <a:p>
            <a:pPr lvl="1"/>
            <a:r>
              <a:rPr lang="en-US" dirty="0" smtClean="0"/>
              <a:t>You can copy them to another program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09282" y="3124200"/>
            <a:ext cx="7391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/>
              <a:t>PtsA</a:t>
            </a:r>
            <a:r>
              <a:rPr lang="en-US" sz="2000" dirty="0"/>
              <a:t>: </a:t>
            </a:r>
            <a:endParaRPr lang="en-US" sz="2000" dirty="0" smtClean="0"/>
          </a:p>
          <a:p>
            <a:r>
              <a:rPr lang="en-US" sz="2000" dirty="0" smtClean="0"/>
              <a:t>[(</a:t>
            </a:r>
            <a:r>
              <a:rPr lang="en-US" sz="2000" dirty="0"/>
              <a:t>320, 1153), (409, 137), (759, 196), (793, 1400), (912, 1004), (498, 691), (420, 1437), (684, 1064</a:t>
            </a:r>
            <a:r>
              <a:rPr lang="en-US" sz="2000" dirty="0" smtClean="0"/>
              <a:t>)]</a:t>
            </a:r>
          </a:p>
          <a:p>
            <a:endParaRPr lang="en-US" sz="2000" dirty="0"/>
          </a:p>
          <a:p>
            <a:r>
              <a:rPr lang="en-US" sz="2000" dirty="0" err="1"/>
              <a:t>PtsB</a:t>
            </a:r>
            <a:r>
              <a:rPr lang="en-US" sz="2000" dirty="0"/>
              <a:t>: </a:t>
            </a:r>
            <a:endParaRPr lang="en-US" sz="2000" dirty="0" smtClean="0"/>
          </a:p>
          <a:p>
            <a:r>
              <a:rPr lang="en-US" sz="2000" dirty="0" smtClean="0"/>
              <a:t>[(</a:t>
            </a:r>
            <a:r>
              <a:rPr lang="en-US" sz="2000" dirty="0"/>
              <a:t>1622, 1201), (1679, 205), (2036, 208), (2118, 1494), (2246, 1066), (1777, 741), (1727, 1492), (1985, 1126)]</a:t>
            </a:r>
          </a:p>
        </p:txBody>
      </p:sp>
    </p:spTree>
    <p:extLst>
      <p:ext uri="{BB962C8B-B14F-4D97-AF65-F5344CB8AC3E}">
        <p14:creationId xmlns:p14="http://schemas.microsoft.com/office/powerpoint/2010/main" val="283355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81000" y="262374"/>
            <a:ext cx="5798382" cy="609397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image_file_names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[</a:t>
            </a: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"pavilionLeft.jpg"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"pavilionCenter.jpg"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"pavilionRight.jpg"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def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nconsolata"/>
              </a:rPr>
              <a:t>main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():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bgr_img0 = cv2.imread(</a:t>
            </a: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"pavilionLeft.jpg"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bgr_img1 = cv2.imread(</a:t>
            </a: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"pavilionCenter.jpg"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bgr_img2 = cv2.imread(</a:t>
            </a: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"pavilionRight.jpg"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input_image_height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bgr_img1.shape[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0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input_image_width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bgr_img1.shape[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    </a:t>
            </a: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Get corresponding points between images 0 and 1.</a:t>
            </a:r>
            <a:b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pts0 =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np.array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 [(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1345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1183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 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1542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196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 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1905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128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 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1564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1457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 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2260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1382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 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2150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725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   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1656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526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 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1663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1000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)] )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pts1 =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np.array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 [(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162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1183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 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471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185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 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825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187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 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379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1476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 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1031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1389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 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992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785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   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562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537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 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523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1007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)] )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/>
            </a:r>
            <a:b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lang="en-US" altLang="en-US" sz="1000" i="1" dirty="0">
                <a:solidFill>
                  <a:srgbClr val="8C8C8C"/>
                </a:solidFill>
                <a:latin typeface="Inconsolata"/>
              </a:rPr>
              <a:t>    </a:t>
            </a:r>
            <a:r>
              <a:rPr lang="en-US" altLang="en-US" sz="1000" i="1" dirty="0" smtClean="0">
                <a:solidFill>
                  <a:srgbClr val="8C8C8C"/>
                </a:solidFill>
                <a:latin typeface="Inconsolata"/>
              </a:rPr>
              <a:t># </a:t>
            </a:r>
            <a:r>
              <a:rPr lang="en-US" altLang="en-US" sz="1000" i="1" dirty="0">
                <a:solidFill>
                  <a:srgbClr val="8C8C8C"/>
                </a:solidFill>
                <a:latin typeface="Inconsolata"/>
              </a:rPr>
              <a:t>Find </a:t>
            </a:r>
            <a:r>
              <a:rPr lang="en-US" altLang="en-US" sz="1000" i="1" dirty="0" err="1">
                <a:solidFill>
                  <a:srgbClr val="8C8C8C"/>
                </a:solidFill>
                <a:latin typeface="Inconsolata"/>
              </a:rPr>
              <a:t>homography</a:t>
            </a:r>
            <a:r>
              <a:rPr lang="en-US" altLang="en-US" sz="1000" i="1" dirty="0">
                <a:solidFill>
                  <a:srgbClr val="8C8C8C"/>
                </a:solidFill>
                <a:latin typeface="Inconsolata"/>
              </a:rPr>
              <a:t> between image 0 and </a:t>
            </a:r>
            <a:r>
              <a:rPr lang="en-US" altLang="en-US" sz="1000" i="1" dirty="0" smtClean="0">
                <a:solidFill>
                  <a:srgbClr val="8C8C8C"/>
                </a:solidFill>
                <a:latin typeface="Inconsolata"/>
              </a:rPr>
              <a:t>image 1.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</a:t>
            </a: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H_0_1, _ = cv2.findHomography(pts0, pts1)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Map image 0 to the output image.</a:t>
            </a:r>
            <a:b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bgr_output0 = cv2.warpPerspective(bgr_img0, H_0_1, (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input_image_width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input_image_height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))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create_named_window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"Output 0"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bgr_output0)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cv2.imshow(</a:t>
            </a: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"Output 0"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bgr_output0)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Get corresponding points between images 2 and 1.</a:t>
            </a:r>
            <a:b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pts2 =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np.array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 [(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320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1153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 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409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137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 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759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196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 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793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1400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 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912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1004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 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498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691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   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420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1437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 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684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1064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)] )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pts1 =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np.array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 [(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1622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1201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 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1679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205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 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2036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208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 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2118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1494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 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2246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1066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 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1777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741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   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1727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1492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 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1985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1126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)] 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Find </a:t>
            </a:r>
            <a:r>
              <a:rPr kumimoji="0" lang="en-US" altLang="en-US" sz="10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homography</a:t>
            </a: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between image 2 and image 1.</a:t>
            </a:r>
            <a:b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H_2_1, _ = cv2.findHomography(pts2, pts1)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Map image 2 to the output image.</a:t>
            </a:r>
            <a:b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bgr_output2 = cv2.warpPerspective(bgr_img2, H_2_1, (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input_image_width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input_image_height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))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080808"/>
                </a:solidFill>
                <a:latin typeface="Inconsolata"/>
              </a:rPr>
              <a:t> </a:t>
            </a:r>
            <a:r>
              <a:rPr lang="en-US" altLang="en-US" sz="1000" dirty="0" smtClean="0">
                <a:solidFill>
                  <a:srgbClr val="080808"/>
                </a:solidFill>
                <a:latin typeface="Inconsolata"/>
              </a:rPr>
              <a:t>  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create_named_window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"Output 2"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bgr_output2)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cv2.imshow(</a:t>
            </a: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"Output 2"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bgr_output2)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9800" y="785019"/>
            <a:ext cx="2971800" cy="715962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/>
              <a:t>Calculate </a:t>
            </a:r>
            <a:r>
              <a:rPr lang="en-US" sz="2800" dirty="0" err="1" smtClean="0"/>
              <a:t>homographies</a:t>
            </a:r>
            <a:r>
              <a:rPr lang="en-US" sz="2800" dirty="0" smtClean="0"/>
              <a:t>, warp images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4600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618" y="2528839"/>
            <a:ext cx="2446500" cy="190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618" y="4594994"/>
            <a:ext cx="2440750" cy="1900523"/>
          </a:xfrm>
          <a:prstGeom prst="rect">
            <a:avLst/>
          </a:prstGeom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924" y="385714"/>
            <a:ext cx="3071888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46" y="385714"/>
            <a:ext cx="3071888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314" y="385713"/>
            <a:ext cx="3071888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Elbow Connector 13"/>
          <p:cNvCxnSpPr>
            <a:stCxn id="9" idx="2"/>
          </p:cNvCxnSpPr>
          <p:nvPr/>
        </p:nvCxnSpPr>
        <p:spPr>
          <a:xfrm rot="16200000" flipH="1">
            <a:off x="1983877" y="2404552"/>
            <a:ext cx="1016037" cy="126461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10" idx="2"/>
          </p:cNvCxnSpPr>
          <p:nvPr/>
        </p:nvCxnSpPr>
        <p:spPr>
          <a:xfrm rot="5400000">
            <a:off x="5107015" y="3425359"/>
            <a:ext cx="3033764" cy="1240723"/>
          </a:xfrm>
          <a:prstGeom prst="bentConnector3">
            <a:avLst>
              <a:gd name="adj1" fmla="val 9982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7200" y="4724400"/>
            <a:ext cx="2286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Warped left and right images are aligned with the center, but the output </a:t>
            </a:r>
            <a:r>
              <a:rPr lang="en-US" i="1" dirty="0" smtClean="0"/>
              <a:t>images are </a:t>
            </a:r>
            <a:r>
              <a:rPr lang="en-US" i="1" dirty="0" smtClean="0"/>
              <a:t>too small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2278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57200" y="2561303"/>
            <a:ext cx="8153400" cy="2057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output image 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Let’s make the desired output image width 3 times the width of the input images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438400"/>
            <a:ext cx="3495127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24000" y="2252246"/>
            <a:ext cx="30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W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4234016" y="2252246"/>
            <a:ext cx="30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W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7119663" y="2252246"/>
            <a:ext cx="30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W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1752600" y="5401270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points in the center image should be shifted by +W in the horizontal (x) direction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>
          <a:xfrm rot="16200000">
            <a:off x="3077437" y="3873642"/>
            <a:ext cx="233637" cy="26891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828800" y="4724400"/>
            <a:ext cx="0" cy="67687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538816" y="4724400"/>
            <a:ext cx="0" cy="67687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70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Homography</a:t>
            </a:r>
            <a:r>
              <a:rPr lang="en-US" dirty="0" smtClean="0"/>
              <a:t> Transforms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Part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64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33400" y="137159"/>
            <a:ext cx="6248400" cy="6401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The desired output image combines images 0,1, and 2.</a:t>
            </a:r>
            <a:b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Let's make it 3 times the width of the input images.</a:t>
            </a:r>
            <a:b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output_image_height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input_image_height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output_image_width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input_image_width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*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3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</a:b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Get corresponding points between images 0 and 1.</a:t>
            </a:r>
            <a:b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pts0 =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np.array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 [(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1345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1183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 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1542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196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 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1905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128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 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1564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1457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 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2260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1382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 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2150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725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1656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526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 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1663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1000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)] )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pts1 =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np.array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 [(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162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1183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 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471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185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 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825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187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 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379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1476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 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1031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1389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 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992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785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562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537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 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523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1007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)] )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/>
            </a:r>
            <a:b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Specify where the destination points are in the output image.</a:t>
            </a:r>
            <a:b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pts_output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pts1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pts_output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[:,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0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 +=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input_image_width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Find </a:t>
            </a:r>
            <a:r>
              <a:rPr kumimoji="0" lang="en-US" altLang="en-US" sz="10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homography</a:t>
            </a: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between image 0 and the output image.</a:t>
            </a:r>
            <a:b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H_0_output, _ = cv2.findHomography(pts0,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pts_output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Get corresponding points between images 2 and 1.</a:t>
            </a:r>
            <a:b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pts2 =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np.array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 [(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320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1153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 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409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137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 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759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196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 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793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1400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 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912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1004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 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498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691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420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1437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 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684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1064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)] )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pts1 =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np.array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 [(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1622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1201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 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1679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205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 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2036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208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 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2118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1494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 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2246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1066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 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1777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741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1727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1492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 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1985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1126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)] )</a:t>
            </a: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/>
            </a:r>
            <a:b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/>
            </a:r>
            <a:b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Specify where the destination points are in the output image.</a:t>
            </a:r>
            <a:b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pts_output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pts1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pts_output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[:,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0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 +=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input_image_width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Find </a:t>
            </a:r>
            <a:r>
              <a:rPr kumimoji="0" lang="en-US" altLang="en-US" sz="10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homography</a:t>
            </a: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between image 2 and the output image.</a:t>
            </a:r>
            <a:b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H_2_output, _ = cv2.findHomography(pts2,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pts_output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Map image 0 to the output image.</a:t>
            </a:r>
            <a:b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bgr_output0 = cv2.warpPerspective(bgr_img0, H_0_output, (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output_image_width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output_image_height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))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Map image 1 to the output image (just copy it to the middle third).</a:t>
            </a:r>
            <a:b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bgr_output1 =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np.zeros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((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output_image_height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output_image_width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3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dtype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=np.uint8)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bgr_output1[:, input_image_width: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2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*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input_image_width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:] = bgr_img1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Map image 2 to the output image.</a:t>
            </a:r>
            <a:b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bgr_output2 = cv2.warpPerspective(bgr_img2, H_2_output, (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output_image_width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output_image_height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))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565490" y="1066800"/>
            <a:ext cx="2362200" cy="715962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/>
              <a:t>Modified program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7228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03" y="228600"/>
            <a:ext cx="7215187" cy="20285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601" y="4528884"/>
            <a:ext cx="7215187" cy="20285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602" y="2362200"/>
            <a:ext cx="7215187" cy="202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78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Blending images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216601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For pixels where two images overlap, the blended image should be an average of the pixels</a:t>
            </a:r>
          </a:p>
          <a:p>
            <a:r>
              <a:rPr lang="en-US" sz="2400" dirty="0" smtClean="0"/>
              <a:t>For pixels where only one image has a valid value, just use that value</a:t>
            </a:r>
          </a:p>
          <a:p>
            <a:pPr lvl="1"/>
            <a:r>
              <a:rPr lang="en-US" sz="2000" dirty="0" smtClean="0"/>
              <a:t>We’ll assume that a value of zero indicates an unknown value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1" y="3385213"/>
            <a:ext cx="4929188" cy="13858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4970477"/>
            <a:ext cx="4929188" cy="1385873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2269554" y="3532610"/>
            <a:ext cx="1460409" cy="1256478"/>
          </a:xfrm>
          <a:custGeom>
            <a:avLst/>
            <a:gdLst>
              <a:gd name="connsiteX0" fmla="*/ 144725 w 1460409"/>
              <a:gd name="connsiteY0" fmla="*/ 0 h 1256478"/>
              <a:gd name="connsiteX1" fmla="*/ 0 w 1460409"/>
              <a:gd name="connsiteY1" fmla="*/ 1256478 h 1256478"/>
              <a:gd name="connsiteX2" fmla="*/ 1447252 w 1460409"/>
              <a:gd name="connsiteY2" fmla="*/ 1256478 h 1256478"/>
              <a:gd name="connsiteX3" fmla="*/ 1460409 w 1460409"/>
              <a:gd name="connsiteY3" fmla="*/ 32892 h 1256478"/>
              <a:gd name="connsiteX4" fmla="*/ 144725 w 1460409"/>
              <a:gd name="connsiteY4" fmla="*/ 0 h 1256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0409" h="1256478">
                <a:moveTo>
                  <a:pt x="144725" y="0"/>
                </a:moveTo>
                <a:lnTo>
                  <a:pt x="0" y="1256478"/>
                </a:lnTo>
                <a:lnTo>
                  <a:pt x="1447252" y="1256478"/>
                </a:lnTo>
                <a:lnTo>
                  <a:pt x="1460409" y="32892"/>
                </a:lnTo>
                <a:lnTo>
                  <a:pt x="144725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723386" y="3539277"/>
            <a:ext cx="815724" cy="1230164"/>
          </a:xfrm>
          <a:custGeom>
            <a:avLst/>
            <a:gdLst>
              <a:gd name="connsiteX0" fmla="*/ 144725 w 1460409"/>
              <a:gd name="connsiteY0" fmla="*/ 0 h 1256478"/>
              <a:gd name="connsiteX1" fmla="*/ 0 w 1460409"/>
              <a:gd name="connsiteY1" fmla="*/ 1256478 h 1256478"/>
              <a:gd name="connsiteX2" fmla="*/ 1447252 w 1460409"/>
              <a:gd name="connsiteY2" fmla="*/ 1256478 h 1256478"/>
              <a:gd name="connsiteX3" fmla="*/ 1460409 w 1460409"/>
              <a:gd name="connsiteY3" fmla="*/ 32892 h 1256478"/>
              <a:gd name="connsiteX4" fmla="*/ 144725 w 1460409"/>
              <a:gd name="connsiteY4" fmla="*/ 0 h 1256478"/>
              <a:gd name="connsiteX0" fmla="*/ 144725 w 1539350"/>
              <a:gd name="connsiteY0" fmla="*/ 0 h 1256478"/>
              <a:gd name="connsiteX1" fmla="*/ 0 w 1539350"/>
              <a:gd name="connsiteY1" fmla="*/ 1256478 h 1256478"/>
              <a:gd name="connsiteX2" fmla="*/ 1447252 w 1539350"/>
              <a:gd name="connsiteY2" fmla="*/ 1256478 h 1256478"/>
              <a:gd name="connsiteX3" fmla="*/ 1539350 w 1539350"/>
              <a:gd name="connsiteY3" fmla="*/ 144725 h 1256478"/>
              <a:gd name="connsiteX4" fmla="*/ 144725 w 1539350"/>
              <a:gd name="connsiteY4" fmla="*/ 0 h 1256478"/>
              <a:gd name="connsiteX0" fmla="*/ 0 w 1394625"/>
              <a:gd name="connsiteY0" fmla="*/ 0 h 1256478"/>
              <a:gd name="connsiteX1" fmla="*/ 578901 w 1394625"/>
              <a:gd name="connsiteY1" fmla="*/ 1243321 h 1256478"/>
              <a:gd name="connsiteX2" fmla="*/ 1302527 w 1394625"/>
              <a:gd name="connsiteY2" fmla="*/ 1256478 h 1256478"/>
              <a:gd name="connsiteX3" fmla="*/ 1394625 w 1394625"/>
              <a:gd name="connsiteY3" fmla="*/ 144725 h 1256478"/>
              <a:gd name="connsiteX4" fmla="*/ 0 w 1394625"/>
              <a:gd name="connsiteY4" fmla="*/ 0 h 1256478"/>
              <a:gd name="connsiteX0" fmla="*/ 19735 w 815724"/>
              <a:gd name="connsiteY0" fmla="*/ 0 h 1230164"/>
              <a:gd name="connsiteX1" fmla="*/ 0 w 815724"/>
              <a:gd name="connsiteY1" fmla="*/ 1217007 h 1230164"/>
              <a:gd name="connsiteX2" fmla="*/ 723626 w 815724"/>
              <a:gd name="connsiteY2" fmla="*/ 1230164 h 1230164"/>
              <a:gd name="connsiteX3" fmla="*/ 815724 w 815724"/>
              <a:gd name="connsiteY3" fmla="*/ 118411 h 1230164"/>
              <a:gd name="connsiteX4" fmla="*/ 19735 w 815724"/>
              <a:gd name="connsiteY4" fmla="*/ 0 h 1230164"/>
              <a:gd name="connsiteX0" fmla="*/ 19735 w 815724"/>
              <a:gd name="connsiteY0" fmla="*/ 0 h 1230164"/>
              <a:gd name="connsiteX1" fmla="*/ 0 w 815724"/>
              <a:gd name="connsiteY1" fmla="*/ 1217007 h 1230164"/>
              <a:gd name="connsiteX2" fmla="*/ 723626 w 815724"/>
              <a:gd name="connsiteY2" fmla="*/ 1230164 h 1230164"/>
              <a:gd name="connsiteX3" fmla="*/ 815724 w 815724"/>
              <a:gd name="connsiteY3" fmla="*/ 118411 h 1230164"/>
              <a:gd name="connsiteX4" fmla="*/ 19735 w 815724"/>
              <a:gd name="connsiteY4" fmla="*/ 0 h 1230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5724" h="1230164">
                <a:moveTo>
                  <a:pt x="19735" y="0"/>
                </a:moveTo>
                <a:lnTo>
                  <a:pt x="0" y="1217007"/>
                </a:lnTo>
                <a:lnTo>
                  <a:pt x="723626" y="1230164"/>
                </a:lnTo>
                <a:lnTo>
                  <a:pt x="815724" y="118411"/>
                </a:lnTo>
                <a:cubicBezTo>
                  <a:pt x="550394" y="78941"/>
                  <a:pt x="410055" y="-1"/>
                  <a:pt x="19735" y="0"/>
                </a:cubicBezTo>
                <a:close/>
              </a:path>
            </a:pathLst>
          </a:cu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3706270" y="5144188"/>
            <a:ext cx="815724" cy="1230164"/>
          </a:xfrm>
          <a:custGeom>
            <a:avLst/>
            <a:gdLst>
              <a:gd name="connsiteX0" fmla="*/ 144725 w 1460409"/>
              <a:gd name="connsiteY0" fmla="*/ 0 h 1256478"/>
              <a:gd name="connsiteX1" fmla="*/ 0 w 1460409"/>
              <a:gd name="connsiteY1" fmla="*/ 1256478 h 1256478"/>
              <a:gd name="connsiteX2" fmla="*/ 1447252 w 1460409"/>
              <a:gd name="connsiteY2" fmla="*/ 1256478 h 1256478"/>
              <a:gd name="connsiteX3" fmla="*/ 1460409 w 1460409"/>
              <a:gd name="connsiteY3" fmla="*/ 32892 h 1256478"/>
              <a:gd name="connsiteX4" fmla="*/ 144725 w 1460409"/>
              <a:gd name="connsiteY4" fmla="*/ 0 h 1256478"/>
              <a:gd name="connsiteX0" fmla="*/ 144725 w 1539350"/>
              <a:gd name="connsiteY0" fmla="*/ 0 h 1256478"/>
              <a:gd name="connsiteX1" fmla="*/ 0 w 1539350"/>
              <a:gd name="connsiteY1" fmla="*/ 1256478 h 1256478"/>
              <a:gd name="connsiteX2" fmla="*/ 1447252 w 1539350"/>
              <a:gd name="connsiteY2" fmla="*/ 1256478 h 1256478"/>
              <a:gd name="connsiteX3" fmla="*/ 1539350 w 1539350"/>
              <a:gd name="connsiteY3" fmla="*/ 144725 h 1256478"/>
              <a:gd name="connsiteX4" fmla="*/ 144725 w 1539350"/>
              <a:gd name="connsiteY4" fmla="*/ 0 h 1256478"/>
              <a:gd name="connsiteX0" fmla="*/ 0 w 1394625"/>
              <a:gd name="connsiteY0" fmla="*/ 0 h 1256478"/>
              <a:gd name="connsiteX1" fmla="*/ 578901 w 1394625"/>
              <a:gd name="connsiteY1" fmla="*/ 1243321 h 1256478"/>
              <a:gd name="connsiteX2" fmla="*/ 1302527 w 1394625"/>
              <a:gd name="connsiteY2" fmla="*/ 1256478 h 1256478"/>
              <a:gd name="connsiteX3" fmla="*/ 1394625 w 1394625"/>
              <a:gd name="connsiteY3" fmla="*/ 144725 h 1256478"/>
              <a:gd name="connsiteX4" fmla="*/ 0 w 1394625"/>
              <a:gd name="connsiteY4" fmla="*/ 0 h 1256478"/>
              <a:gd name="connsiteX0" fmla="*/ 19735 w 815724"/>
              <a:gd name="connsiteY0" fmla="*/ 0 h 1230164"/>
              <a:gd name="connsiteX1" fmla="*/ 0 w 815724"/>
              <a:gd name="connsiteY1" fmla="*/ 1217007 h 1230164"/>
              <a:gd name="connsiteX2" fmla="*/ 723626 w 815724"/>
              <a:gd name="connsiteY2" fmla="*/ 1230164 h 1230164"/>
              <a:gd name="connsiteX3" fmla="*/ 815724 w 815724"/>
              <a:gd name="connsiteY3" fmla="*/ 118411 h 1230164"/>
              <a:gd name="connsiteX4" fmla="*/ 19735 w 815724"/>
              <a:gd name="connsiteY4" fmla="*/ 0 h 1230164"/>
              <a:gd name="connsiteX0" fmla="*/ 19735 w 815724"/>
              <a:gd name="connsiteY0" fmla="*/ 0 h 1230164"/>
              <a:gd name="connsiteX1" fmla="*/ 0 w 815724"/>
              <a:gd name="connsiteY1" fmla="*/ 1217007 h 1230164"/>
              <a:gd name="connsiteX2" fmla="*/ 723626 w 815724"/>
              <a:gd name="connsiteY2" fmla="*/ 1230164 h 1230164"/>
              <a:gd name="connsiteX3" fmla="*/ 815724 w 815724"/>
              <a:gd name="connsiteY3" fmla="*/ 118411 h 1230164"/>
              <a:gd name="connsiteX4" fmla="*/ 19735 w 815724"/>
              <a:gd name="connsiteY4" fmla="*/ 0 h 1230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5724" h="1230164">
                <a:moveTo>
                  <a:pt x="19735" y="0"/>
                </a:moveTo>
                <a:lnTo>
                  <a:pt x="0" y="1217007"/>
                </a:lnTo>
                <a:lnTo>
                  <a:pt x="723626" y="1230164"/>
                </a:lnTo>
                <a:lnTo>
                  <a:pt x="815724" y="118411"/>
                </a:lnTo>
                <a:cubicBezTo>
                  <a:pt x="550394" y="78941"/>
                  <a:pt x="410055" y="-1"/>
                  <a:pt x="19735" y="0"/>
                </a:cubicBezTo>
                <a:close/>
              </a:path>
            </a:pathLst>
          </a:cu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3986521" y="5137744"/>
            <a:ext cx="1361732" cy="1223585"/>
          </a:xfrm>
          <a:custGeom>
            <a:avLst/>
            <a:gdLst>
              <a:gd name="connsiteX0" fmla="*/ 447332 w 1361732"/>
              <a:gd name="connsiteY0" fmla="*/ 1217007 h 1223585"/>
              <a:gd name="connsiteX1" fmla="*/ 1361732 w 1361732"/>
              <a:gd name="connsiteY1" fmla="*/ 1223585 h 1223585"/>
              <a:gd name="connsiteX2" fmla="*/ 1361732 w 1361732"/>
              <a:gd name="connsiteY2" fmla="*/ 0 h 1223585"/>
              <a:gd name="connsiteX3" fmla="*/ 0 w 1361732"/>
              <a:gd name="connsiteY3" fmla="*/ 0 h 1223585"/>
              <a:gd name="connsiteX4" fmla="*/ 539430 w 1361732"/>
              <a:gd name="connsiteY4" fmla="*/ 144725 h 1223585"/>
              <a:gd name="connsiteX5" fmla="*/ 447332 w 1361732"/>
              <a:gd name="connsiteY5" fmla="*/ 1217007 h 1223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61732" h="1223585">
                <a:moveTo>
                  <a:pt x="447332" y="1217007"/>
                </a:moveTo>
                <a:lnTo>
                  <a:pt x="1361732" y="1223585"/>
                </a:lnTo>
                <a:lnTo>
                  <a:pt x="1361732" y="0"/>
                </a:lnTo>
                <a:lnTo>
                  <a:pt x="0" y="0"/>
                </a:lnTo>
                <a:lnTo>
                  <a:pt x="539430" y="144725"/>
                </a:lnTo>
                <a:lnTo>
                  <a:pt x="447332" y="1217007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1063" y="4230832"/>
            <a:ext cx="12178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Blue points: use that value in the output</a:t>
            </a:r>
            <a:endParaRPr lang="en-US" sz="1600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7277374" y="4351077"/>
            <a:ext cx="13580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Green points: average the values in the output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45067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“mask”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1"/>
            <a:ext cx="8229600" cy="16764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Given an input image, create a binary image that has 1 if the input image has a nonzero value there</a:t>
            </a:r>
          </a:p>
          <a:p>
            <a:r>
              <a:rPr lang="en-US" dirty="0" smtClean="0"/>
              <a:t>Since these are color images, check all channels (red, green, blue) for nonzero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057400" y="2938047"/>
            <a:ext cx="4114800" cy="5232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1" u="none" strike="noStrike" cap="none" normalizeH="0" baseline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Create masks for pixels that are not zero.</a:t>
            </a:r>
            <a:br>
              <a:rPr kumimoji="0" lang="en-US" altLang="en-US" sz="1400" b="0" i="1" u="none" strike="noStrike" cap="none" normalizeH="0" baseline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A_mask = np.sum(A, 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axis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2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 &gt; 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0</a:t>
            </a:r>
            <a:endParaRPr kumimoji="0" lang="en-US" alt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4114800"/>
            <a:ext cx="6638925" cy="16412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24290" y="4396815"/>
            <a:ext cx="8967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Mask for left image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85177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Mask logic, for two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masks for image A and image B</a:t>
            </a:r>
          </a:p>
          <a:p>
            <a:r>
              <a:rPr lang="en-US" dirty="0" smtClean="0"/>
              <a:t>Combine masks 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A_only</a:t>
            </a:r>
            <a:r>
              <a:rPr lang="en-US" dirty="0"/>
              <a:t> = </a:t>
            </a:r>
            <a:r>
              <a:rPr lang="en-US" dirty="0" err="1"/>
              <a:t>A_mask</a:t>
            </a:r>
            <a:r>
              <a:rPr lang="en-US" dirty="0"/>
              <a:t> &amp; ~</a:t>
            </a:r>
            <a:r>
              <a:rPr lang="en-US" dirty="0" err="1"/>
              <a:t>B_mask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dirty="0" err="1" smtClean="0"/>
              <a:t>B_only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B_mask</a:t>
            </a:r>
            <a:r>
              <a:rPr lang="en-US" dirty="0"/>
              <a:t> &amp; ~</a:t>
            </a:r>
            <a:r>
              <a:rPr lang="en-US" dirty="0" err="1"/>
              <a:t>A_mask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dirty="0" err="1" smtClean="0"/>
              <a:t>A_and_B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A_mask</a:t>
            </a:r>
            <a:r>
              <a:rPr lang="en-US" dirty="0"/>
              <a:t> &amp; </a:t>
            </a:r>
            <a:r>
              <a:rPr lang="en-US" dirty="0" err="1" smtClean="0"/>
              <a:t>B_mask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Load output pixels</a:t>
            </a:r>
          </a:p>
          <a:p>
            <a:pPr lvl="1"/>
            <a:r>
              <a:rPr lang="en-US" dirty="0"/>
              <a:t>Use values from A where </a:t>
            </a:r>
            <a:r>
              <a:rPr lang="en-US" dirty="0" err="1"/>
              <a:t>A_only</a:t>
            </a:r>
            <a:r>
              <a:rPr lang="en-US" dirty="0"/>
              <a:t> is true</a:t>
            </a:r>
          </a:p>
          <a:p>
            <a:pPr lvl="1"/>
            <a:r>
              <a:rPr lang="en-US" dirty="0"/>
              <a:t>Use values from </a:t>
            </a:r>
            <a:r>
              <a:rPr lang="en-US" dirty="0" smtClean="0"/>
              <a:t>B </a:t>
            </a:r>
            <a:r>
              <a:rPr lang="en-US" dirty="0"/>
              <a:t>where </a:t>
            </a:r>
            <a:r>
              <a:rPr lang="en-US" dirty="0" err="1" smtClean="0"/>
              <a:t>B_only</a:t>
            </a:r>
            <a:r>
              <a:rPr lang="en-US" dirty="0" smtClean="0"/>
              <a:t> </a:t>
            </a:r>
            <a:r>
              <a:rPr lang="en-US" dirty="0"/>
              <a:t>is true</a:t>
            </a:r>
          </a:p>
          <a:p>
            <a:pPr lvl="1"/>
            <a:r>
              <a:rPr lang="en-US" dirty="0" smtClean="0"/>
              <a:t>Average the </a:t>
            </a:r>
            <a:r>
              <a:rPr lang="en-US" dirty="0"/>
              <a:t>values from A </a:t>
            </a:r>
            <a:r>
              <a:rPr lang="en-US" dirty="0" smtClean="0"/>
              <a:t>and B where </a:t>
            </a:r>
            <a:r>
              <a:rPr lang="en-US" dirty="0" err="1"/>
              <a:t>A_and_B</a:t>
            </a:r>
            <a:r>
              <a:rPr lang="en-US" dirty="0" smtClean="0"/>
              <a:t> </a:t>
            </a:r>
            <a:r>
              <a:rPr lang="en-US" dirty="0"/>
              <a:t>is </a:t>
            </a:r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49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09600" y="1066800"/>
            <a:ext cx="5715000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Fuse two color images.  Assume that zero indicates an unknown value.</a:t>
            </a:r>
            <a:b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At pixels where both values are known, the output is the average of the two.</a:t>
            </a:r>
            <a:b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At pixels where only one is known, the output uses that value.</a:t>
            </a:r>
            <a:b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def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Inconsolata"/>
              </a:rPr>
              <a:t>fuse_color_images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(A, B):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assert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A.ndim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==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3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and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B.ndim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==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3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assert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A.shape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B.shape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Allocate result image.</a:t>
            </a:r>
            <a:b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C 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np.zeros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A.shape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dtype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=np.uint8)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Create masks for pixels that are not zero.</a:t>
            </a:r>
            <a:b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A_mask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np.sum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(A,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axis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2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 &gt;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0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B_mask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np.sum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(B,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axis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2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 &gt;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0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    </a:t>
            </a: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Compute regions of overlap.</a:t>
            </a:r>
            <a:b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A_only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A_mask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&amp; ~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B_mask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B_only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B_mask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&amp; ~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A_mask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A_and_B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A_mask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&amp;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B_mask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C[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A_only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 = A[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A_only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C[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B_only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 = B[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B_only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C[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A_and_B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 =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0.5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* A[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A_and_B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 +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0.5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* B[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A_and_B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return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C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867400" y="2286000"/>
            <a:ext cx="208679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 err="1" smtClean="0"/>
              <a:t>fuse_color_images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53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Combine all 3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85800" y="1248772"/>
            <a:ext cx="7239000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Combine the images.</a:t>
            </a:r>
            <a:b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bgr_output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np.zeros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output_image_height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output_image_width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3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dtype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=np.uint8)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bgr_output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fuse_color_images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bgr_output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bgr_output0)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bgr_output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fuse_color_images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bgr_output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bgr_output1)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bgr_output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fuse_color_images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bgr_output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bgr_output2)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create_named_window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"Final Output"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bgr_output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cv2.imshow(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"Final Output"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bgr_output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06" y="3076604"/>
            <a:ext cx="8129587" cy="22856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2600" y="5715000"/>
            <a:ext cx="563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Note how straight lines on the building are straight in the image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71324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application: Creating a panorama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create a panorama, or “mosaic” from images that you take by rotating in place</a:t>
            </a:r>
          </a:p>
          <a:p>
            <a:pPr lvl="1"/>
            <a:r>
              <a:rPr lang="en-US" dirty="0" smtClean="0"/>
              <a:t>You are effectively creating an image as if you had a camera with a very large field of view</a:t>
            </a:r>
          </a:p>
          <a:p>
            <a:endParaRPr lang="en-US" dirty="0"/>
          </a:p>
          <a:p>
            <a:r>
              <a:rPr lang="en-US" dirty="0" smtClean="0"/>
              <a:t>What we do</a:t>
            </a:r>
          </a:p>
          <a:p>
            <a:pPr lvl="1"/>
            <a:r>
              <a:rPr lang="en-US" dirty="0" smtClean="0"/>
              <a:t>Pick one image as a “reference” image</a:t>
            </a:r>
          </a:p>
          <a:p>
            <a:pPr lvl="1"/>
            <a:r>
              <a:rPr lang="en-US" dirty="0" smtClean="0"/>
              <a:t>Compute the </a:t>
            </a:r>
            <a:r>
              <a:rPr lang="en-US" dirty="0" err="1" smtClean="0"/>
              <a:t>homography</a:t>
            </a:r>
            <a:r>
              <a:rPr lang="en-US" dirty="0" smtClean="0"/>
              <a:t> from each other image to that reference image</a:t>
            </a:r>
          </a:p>
          <a:p>
            <a:pPr lvl="1"/>
            <a:r>
              <a:rPr lang="en-US" dirty="0" smtClean="0"/>
              <a:t>Warp each image to the space of the reference image</a:t>
            </a:r>
          </a:p>
          <a:p>
            <a:pPr lvl="1"/>
            <a:r>
              <a:rPr lang="en-US" dirty="0" smtClean="0"/>
              <a:t>Stitch the images together, to make a panorama!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72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from final project by CSM student Ryan Crawford (2012)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828800"/>
            <a:ext cx="2921000" cy="219075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599" y="1837267"/>
            <a:ext cx="2933065" cy="22002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" y="2460171"/>
            <a:ext cx="83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Input images</a:t>
            </a:r>
            <a:endParaRPr lang="en-US" sz="1400" dirty="0"/>
          </a:p>
        </p:txBody>
      </p:sp>
      <p:pic>
        <p:nvPicPr>
          <p:cNvPr id="11" name="Picture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187240"/>
            <a:ext cx="5943600" cy="21463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6872" y="4819650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Registered images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7652657" y="4650372"/>
            <a:ext cx="1219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/>
              <a:t>Note – blending should be done so that “seams” are not visible where the images are joined.  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75968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We </a:t>
            </a:r>
            <a:r>
              <a:rPr lang="en-US" sz="2400" dirty="0" smtClean="0"/>
              <a:t>need </a:t>
            </a:r>
            <a:r>
              <a:rPr lang="en-US" sz="2400" dirty="0"/>
              <a:t>a set of corresponding points between </a:t>
            </a:r>
            <a:r>
              <a:rPr lang="en-US" sz="2400" dirty="0" smtClean="0"/>
              <a:t>the image and </a:t>
            </a:r>
            <a:r>
              <a:rPr lang="en-US" sz="2400" dirty="0"/>
              <a:t>the </a:t>
            </a:r>
            <a:r>
              <a:rPr lang="en-US" sz="2400" dirty="0" smtClean="0"/>
              <a:t>reference </a:t>
            </a:r>
            <a:r>
              <a:rPr lang="en-US" sz="2400" dirty="0"/>
              <a:t>image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Since the </a:t>
            </a:r>
            <a:r>
              <a:rPr lang="en-US" sz="2000" dirty="0" err="1"/>
              <a:t>homography</a:t>
            </a:r>
            <a:r>
              <a:rPr lang="en-US" sz="2000" dirty="0"/>
              <a:t> matrix has 8 degrees of freedom, we need at least 4 corresponding point </a:t>
            </a:r>
            <a:r>
              <a:rPr lang="en-US" sz="2000" dirty="0" smtClean="0"/>
              <a:t>pairs (more is better)</a:t>
            </a:r>
            <a:endParaRPr lang="en-US" sz="2000" dirty="0"/>
          </a:p>
          <a:p>
            <a:pPr lvl="1">
              <a:lnSpc>
                <a:spcPct val="90000"/>
              </a:lnSpc>
            </a:pPr>
            <a:r>
              <a:rPr lang="en-US" sz="2000" dirty="0"/>
              <a:t>We solve for the </a:t>
            </a:r>
            <a:r>
              <a:rPr lang="en-US" sz="2000" dirty="0" err="1"/>
              <a:t>homography</a:t>
            </a:r>
            <a:r>
              <a:rPr lang="en-US" sz="2000" dirty="0"/>
              <a:t> matrix using least squares </a:t>
            </a:r>
            <a:r>
              <a:rPr lang="en-US" sz="2000" dirty="0" smtClean="0"/>
              <a:t>fitting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For now, we’ll pick corresponding points by hand, but later we will find them automatically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Content Placeholder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852863"/>
            <a:ext cx="5943600" cy="2235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4843463"/>
            <a:ext cx="1219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A</a:t>
            </a:r>
            <a:r>
              <a:rPr lang="en-US" sz="1400" dirty="0" err="1" smtClean="0"/>
              <a:t>utomaticallymatching</a:t>
            </a:r>
            <a:r>
              <a:rPr lang="en-US" sz="1400" dirty="0" smtClean="0"/>
              <a:t> points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5388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Pavilion Example – make a panorama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 images </a:t>
            </a:r>
            <a:r>
              <a:rPr lang="en-US" sz="2000" dirty="0" smtClean="0"/>
              <a:t>below were taken </a:t>
            </a:r>
            <a:r>
              <a:rPr lang="en-US" sz="2000" dirty="0"/>
              <a:t>with a camera that has rotated (but not translated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A projective </a:t>
            </a:r>
            <a:r>
              <a:rPr lang="en-US" sz="2000" dirty="0"/>
              <a:t>transform (</a:t>
            </a:r>
            <a:r>
              <a:rPr lang="en-US" sz="2000" dirty="0" err="1"/>
              <a:t>homography</a:t>
            </a:r>
            <a:r>
              <a:rPr lang="en-US" sz="2000" dirty="0"/>
              <a:t>) </a:t>
            </a:r>
            <a:r>
              <a:rPr lang="en-US" sz="2000" dirty="0" smtClean="0"/>
              <a:t>can align the images so they can be merged into a panorama, as if they were all taken by the camera in the center position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Strategy: find a projective transform to register the left image to the center image, and also a projective transform to register the right image to the center image. 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870835"/>
            <a:ext cx="3071888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112" y="2870834"/>
            <a:ext cx="3071888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912" y="2886075"/>
            <a:ext cx="3071888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759248" y="4800600"/>
            <a:ext cx="1498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pavilionCenter.jpg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66800" y="4758178"/>
            <a:ext cx="13054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pavilionLeft.jpg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6782580" y="4799111"/>
            <a:ext cx="1404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pavilionRight.jpg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1149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Corresponding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We need to find corresponding points between left-center, and center-right</a:t>
            </a:r>
          </a:p>
          <a:p>
            <a:pPr lvl="1"/>
            <a:r>
              <a:rPr lang="en-US" dirty="0" smtClean="0"/>
              <a:t>You can use any tool that displays (</a:t>
            </a:r>
            <a:r>
              <a:rPr lang="en-US" dirty="0" err="1" smtClean="0"/>
              <a:t>x,y</a:t>
            </a:r>
            <a:r>
              <a:rPr lang="en-US" dirty="0" smtClean="0"/>
              <a:t>) coordinates for your mouse </a:t>
            </a:r>
            <a:r>
              <a:rPr lang="en-US" dirty="0" smtClean="0"/>
              <a:t>click, such as </a:t>
            </a:r>
            <a:r>
              <a:rPr lang="en-US" dirty="0" err="1" smtClean="0"/>
              <a:t>matplotlib’s</a:t>
            </a:r>
            <a:r>
              <a:rPr lang="en-US" dirty="0" smtClean="0"/>
              <a:t> “</a:t>
            </a:r>
            <a:r>
              <a:rPr lang="en-US" dirty="0" err="1" smtClean="0"/>
              <a:t>imshow</a:t>
            </a:r>
            <a:r>
              <a:rPr lang="en-US" dirty="0" smtClean="0"/>
              <a:t>”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However, I’ll show an easier program on the next slides</a:t>
            </a:r>
          </a:p>
          <a:p>
            <a:pPr lvl="1"/>
            <a:r>
              <a:rPr lang="en-US" dirty="0" smtClean="0"/>
              <a:t>This program lets you click on two images</a:t>
            </a:r>
          </a:p>
          <a:p>
            <a:pPr lvl="1"/>
            <a:r>
              <a:rPr lang="en-US" dirty="0" smtClean="0"/>
              <a:t>It uses a mouse “callback” function</a:t>
            </a:r>
          </a:p>
          <a:p>
            <a:pPr lvl="1"/>
            <a:r>
              <a:rPr lang="en-US" dirty="0" smtClean="0"/>
              <a:t>It displays the points that you clicked on</a:t>
            </a:r>
          </a:p>
          <a:p>
            <a:pPr lvl="1"/>
            <a:r>
              <a:rPr lang="en-US" dirty="0" smtClean="0"/>
              <a:t>You can then copy these points to another program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2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64029" y="354707"/>
            <a:ext cx="6934200" cy="60016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image_file_names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[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"pavilionLeft.jpg"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"pavilionCenter.jpg"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"pavilionRight.jpg"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def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nconsolata"/>
              </a:rPr>
              <a:t>main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():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bgr_A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cv2.imread(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image_file_names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[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0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])      </a:t>
            </a: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Read images</a:t>
            </a:r>
            <a:b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bgr_B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cv2.imread(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image_file_names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[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])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Create two lists.  The (</a:t>
            </a:r>
            <a:r>
              <a:rPr kumimoji="0" lang="en-US" altLang="en-US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x,y</a:t>
            </a: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) points go in these lists.</a:t>
            </a:r>
            <a:b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ptsA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[]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ptsB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[]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Display images.</a:t>
            </a:r>
            <a:b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displayA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bgr_A.copy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()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displayB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bgr_B.copy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()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create_named_window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"Image A"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displayA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create_named_window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"Image B"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displayB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cv2.imshow(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"Image A"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displayA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cv2.imshow(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"Image B"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displayB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Assign the mouse callback function, which collects (</a:t>
            </a:r>
            <a:r>
              <a:rPr kumimoji="0" lang="en-US" altLang="en-US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x,y</a:t>
            </a: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) points.</a:t>
            </a:r>
            <a:b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cv2.setMouseCallback(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"Image A"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on_mouse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get_xy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param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=(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"Image A"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displayA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ptsA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))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cv2.setMouseCallback(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"Image B"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on_mouse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get_xy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param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=(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"Image B"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displayB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ptsB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))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Loop until user hits the ESC key.</a:t>
            </a:r>
            <a:b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Inconsolata"/>
              </a:rPr>
              <a:t>print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"Click on points.  Hit ESC to exit."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while True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: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if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cv2.waitKey(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100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 ==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27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:      </a:t>
            </a: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ESC is ASCII code 27</a:t>
            </a:r>
            <a:b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if not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Inconsolata"/>
              </a:rPr>
              <a:t>len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ptsA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 ==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Inconsolata"/>
              </a:rPr>
              <a:t>len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ptsB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):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Inconsolata"/>
              </a:rPr>
              <a:t>print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"Error: you need same number of points in both images!"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else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: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break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Inconsolata"/>
              </a:rPr>
              <a:t>print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</a:t>
            </a: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PtsA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:"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ptsA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        </a:t>
            </a: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Print points to the console</a:t>
            </a:r>
            <a:b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Inconsolata"/>
              </a:rPr>
              <a:t>print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</a:t>
            </a: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PtsB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:"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ptsB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48400" y="1688068"/>
            <a:ext cx="2438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find_corresponding.py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07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196112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This function creates a “resizable” window for your image</a:t>
            </a:r>
          </a:p>
          <a:p>
            <a:pPr lvl="1"/>
            <a:r>
              <a:rPr lang="en-US" dirty="0" smtClean="0"/>
              <a:t>If the image is really big, it scales the window size down to fit on your screen</a:t>
            </a:r>
          </a:p>
          <a:p>
            <a:pPr lvl="1"/>
            <a:r>
              <a:rPr lang="en-US" dirty="0" smtClean="0"/>
              <a:t>It also assigns a callback function to the window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838200" y="3429508"/>
            <a:ext cx="7848600" cy="26776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Utility function to create an image window.</a:t>
            </a:r>
            <a:b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def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Inconsolata"/>
              </a:rPr>
              <a:t>create_named_window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window_name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image):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WINDOW_NORMAL allows resize; use WINDOW_AUTOSIZE for no resize.</a:t>
            </a:r>
            <a:b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cv2.namedWindow(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window_name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cv2.WINDOW_NORMAL)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h 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image.shape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[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0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  </a:t>
            </a: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image height</a:t>
            </a:r>
            <a:b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w 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image.shape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[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  </a:t>
            </a: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image width</a:t>
            </a:r>
            <a:b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/>
            </a:r>
            <a:b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# Shrink the window if it is too big (exceeds some maximum size).</a:t>
            </a:r>
            <a:b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WIN_MAX_SIZE =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1000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if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Inconsolata"/>
              </a:rPr>
              <a:t>max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(w, h) &gt; WIN_MAX_SIZE: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scale = WIN_MAX_SIZE /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Inconsolata"/>
              </a:rPr>
              <a:t>max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(w, h)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else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: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scale =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cv2.resizeWindow(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winname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window_name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width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Inconsolata"/>
              </a:rPr>
              <a:t>int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(w * scale),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height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Inconsolata"/>
              </a:rPr>
              <a:t>int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(h * scale))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39821" y="4553855"/>
            <a:ext cx="2546979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 err="1"/>
              <a:t>c</a:t>
            </a:r>
            <a:r>
              <a:rPr lang="en-US" dirty="0" err="1" smtClean="0"/>
              <a:t>reate_named_window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50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3880</TotalTime>
  <Words>1091</Words>
  <Application>Microsoft Office PowerPoint</Application>
  <PresentationFormat>On-screen Show (4:3)</PresentationFormat>
  <Paragraphs>156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Inconsolata</vt:lpstr>
      <vt:lpstr>Office Theme</vt:lpstr>
      <vt:lpstr>PowerPoint Presentation</vt:lpstr>
      <vt:lpstr>Homography Transforms</vt:lpstr>
      <vt:lpstr>Good application: Creating a panorama</vt:lpstr>
      <vt:lpstr>Example</vt:lpstr>
      <vt:lpstr>Control points</vt:lpstr>
      <vt:lpstr>Pavilion Example – make a panorama</vt:lpstr>
      <vt:lpstr>Corresponding points</vt:lpstr>
      <vt:lpstr>PowerPoint Presentation</vt:lpstr>
      <vt:lpstr>Useful function</vt:lpstr>
      <vt:lpstr>Mouse callback function</vt:lpstr>
      <vt:lpstr>Demo – left image</vt:lpstr>
      <vt:lpstr>Demo – center image</vt:lpstr>
      <vt:lpstr>Left-to-center points</vt:lpstr>
      <vt:lpstr>Demo – right image</vt:lpstr>
      <vt:lpstr>Demo – center image</vt:lpstr>
      <vt:lpstr>Right-to-center points</vt:lpstr>
      <vt:lpstr>Calculate homographies, warp images</vt:lpstr>
      <vt:lpstr>PowerPoint Presentation</vt:lpstr>
      <vt:lpstr>Setting output image size</vt:lpstr>
      <vt:lpstr>Modified program</vt:lpstr>
      <vt:lpstr>PowerPoint Presentation</vt:lpstr>
      <vt:lpstr>Blending images together</vt:lpstr>
      <vt:lpstr>Creating a “mask” image</vt:lpstr>
      <vt:lpstr>Mask logic, for two images</vt:lpstr>
      <vt:lpstr>PowerPoint Presentation</vt:lpstr>
      <vt:lpstr>Combine all 3 images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whoff</dc:creator>
  <cp:lastModifiedBy>William Hoff</cp:lastModifiedBy>
  <cp:revision>166</cp:revision>
  <cp:lastPrinted>2011-02-02T22:57:10Z</cp:lastPrinted>
  <dcterms:created xsi:type="dcterms:W3CDTF">2006-08-16T00:00:00Z</dcterms:created>
  <dcterms:modified xsi:type="dcterms:W3CDTF">2020-09-30T17:30:45Z</dcterms:modified>
</cp:coreProperties>
</file>